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1"/>
  </p:notesMasterIdLst>
  <p:sldIdLst>
    <p:sldId id="256" r:id="rId2"/>
    <p:sldId id="284" r:id="rId3"/>
    <p:sldId id="291" r:id="rId4"/>
    <p:sldId id="293" r:id="rId5"/>
    <p:sldId id="292" r:id="rId6"/>
    <p:sldId id="286" r:id="rId7"/>
    <p:sldId id="288" r:id="rId8"/>
    <p:sldId id="294" r:id="rId9"/>
    <p:sldId id="269" r:id="rId10"/>
  </p:sldIdLst>
  <p:sldSz cx="9144000" cy="6858000" type="screen4x3"/>
  <p:notesSz cx="6858000" cy="9144000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Arial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Arial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Arial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Arial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Arial" charset="0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rdabschnitt" id="{51F05223-74FC-488F-99F6-940B298219EB}">
          <p14:sldIdLst>
            <p14:sldId id="256"/>
            <p14:sldId id="284"/>
            <p14:sldId id="291"/>
            <p14:sldId id="293"/>
            <p14:sldId id="292"/>
            <p14:sldId id="286"/>
            <p14:sldId id="288"/>
            <p14:sldId id="294"/>
            <p14:sldId id="269"/>
          </p14:sldIdLst>
        </p14:section>
      </p14:sectionLst>
    </p:ex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1C3C72"/>
    <a:srgbClr val="FF7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ittlere Formatvorlage 2 - Akz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Mittlere Formatvorlage 2 - Akz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402" autoAdjust="0"/>
    <p:restoredTop sz="88029" autoAdjust="0"/>
  </p:normalViewPr>
  <p:slideViewPr>
    <p:cSldViewPr>
      <p:cViewPr varScale="1">
        <p:scale>
          <a:sx n="84" d="100"/>
          <a:sy n="84" d="100"/>
        </p:scale>
        <p:origin x="-1720" y="-96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notesMaster" Target="notesMasters/notesMaster1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36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2050" name="AutoShape 2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2051" name="AutoShape 3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2967038" cy="452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ea typeface="Lucida Sans Unicode" charset="0"/>
                <a:cs typeface="Lucida Sans Unicode" charset="0"/>
              </a:defRPr>
            </a:lvl1pPr>
          </a:lstStyle>
          <a:p>
            <a:endParaRPr lang="de-DE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dt"/>
          </p:nvPr>
        </p:nvSpPr>
        <p:spPr bwMode="auto">
          <a:xfrm>
            <a:off x="3886200" y="0"/>
            <a:ext cx="2967038" cy="452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ea typeface="Lucida Sans Unicode" charset="0"/>
                <a:cs typeface="Lucida Sans Unicode" charset="0"/>
              </a:defRPr>
            </a:lvl1pPr>
          </a:lstStyle>
          <a:p>
            <a:endParaRPr lang="de-DE"/>
          </a:p>
        </p:txBody>
      </p:sp>
      <p:sp>
        <p:nvSpPr>
          <p:cNvPr id="2054" name="Rectangle 6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67238" cy="3424238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2055" name="Rectangle 7"/>
          <p:cNvSpPr>
            <a:spLocks noGrp="1" noChangeArrowheads="1"/>
          </p:cNvSpPr>
          <p:nvPr>
            <p:ph type="body"/>
          </p:nvPr>
        </p:nvSpPr>
        <p:spPr bwMode="auto">
          <a:xfrm>
            <a:off x="914400" y="4343400"/>
            <a:ext cx="5024438" cy="4110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endParaRPr lang="de-DE" smtClean="0"/>
          </a:p>
        </p:txBody>
      </p:sp>
      <p:sp>
        <p:nvSpPr>
          <p:cNvPr id="2056" name="Rectangle 8"/>
          <p:cNvSpPr>
            <a:spLocks noGrp="1" noChangeArrowheads="1"/>
          </p:cNvSpPr>
          <p:nvPr>
            <p:ph type="ftr"/>
          </p:nvPr>
        </p:nvSpPr>
        <p:spPr bwMode="auto">
          <a:xfrm>
            <a:off x="0" y="8686800"/>
            <a:ext cx="2967038" cy="452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ea typeface="Lucida Sans Unicode" charset="0"/>
                <a:cs typeface="Lucida Sans Unicode" charset="0"/>
              </a:defRPr>
            </a:lvl1pPr>
          </a:lstStyle>
          <a:p>
            <a:endParaRPr lang="de-DE"/>
          </a:p>
        </p:txBody>
      </p:sp>
      <p:sp>
        <p:nvSpPr>
          <p:cNvPr id="2057" name="Rectangle 9"/>
          <p:cNvSpPr>
            <a:spLocks noGrp="1" noChangeArrowheads="1"/>
          </p:cNvSpPr>
          <p:nvPr>
            <p:ph type="sldNum"/>
          </p:nvPr>
        </p:nvSpPr>
        <p:spPr bwMode="auto">
          <a:xfrm>
            <a:off x="3886200" y="8686800"/>
            <a:ext cx="2967038" cy="452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algn="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ea typeface="Lucida Sans Unicode" charset="0"/>
                <a:cs typeface="Lucida Sans Unicode" charset="0"/>
              </a:defRPr>
            </a:lvl1pPr>
          </a:lstStyle>
          <a:p>
            <a:fld id="{7729982E-AA0D-43A8-A4D3-0F40E8B90B7D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238447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9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377842D0-002A-4C4D-9104-1869DC015DE2}" type="slidenum">
              <a:rPr lang="de-DE"/>
              <a:pPr/>
              <a:t>1</a:t>
            </a:fld>
            <a:endParaRPr lang="de-DE"/>
          </a:p>
        </p:txBody>
      </p:sp>
      <p:sp>
        <p:nvSpPr>
          <p:cNvPr id="4097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4098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14400" y="4343400"/>
            <a:ext cx="5026025" cy="41116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de-DE" dirty="0" smtClean="0"/>
              <a:t>DANI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969875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DANI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7729982E-AA0D-43A8-A4D3-0F40E8B90B7D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289672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DANI</a:t>
            </a:r>
          </a:p>
          <a:p>
            <a:r>
              <a:rPr lang="de-DE" dirty="0" smtClean="0"/>
              <a:t>-</a:t>
            </a:r>
            <a:r>
              <a:rPr lang="de-DE" baseline="0" dirty="0" smtClean="0"/>
              <a:t> Vorher nur File in der </a:t>
            </a:r>
            <a:r>
              <a:rPr lang="de-DE" baseline="0" dirty="0" err="1" smtClean="0"/>
              <a:t>Dropbox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7729982E-AA0D-43A8-A4D3-0F40E8B90B7D}" type="slidenum">
              <a:rPr lang="de-DE" smtClean="0"/>
              <a:pPr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093396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NIK</a:t>
            </a:r>
          </a:p>
          <a:p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Herzstück = Sponsorenverwaltung </a:t>
            </a:r>
          </a:p>
          <a:p>
            <a:endParaRPr lang="de-DE" dirty="0" smtClean="0"/>
          </a:p>
          <a:p>
            <a:r>
              <a:rPr lang="de-DE" dirty="0" smtClean="0"/>
              <a:t>Verweis zu Implementierungs</a:t>
            </a:r>
            <a:r>
              <a:rPr lang="de-DE" baseline="0" dirty="0" smtClean="0"/>
              <a:t>details in </a:t>
            </a:r>
            <a:r>
              <a:rPr lang="de-DE" baseline="0" dirty="0" err="1" smtClean="0"/>
              <a:t>ReviewDokument</a:t>
            </a:r>
            <a:r>
              <a:rPr lang="de-DE" baseline="0" dirty="0" smtClean="0"/>
              <a:t> und </a:t>
            </a:r>
            <a:r>
              <a:rPr lang="de-DE" baseline="0" dirty="0" err="1" smtClean="0"/>
              <a:t>Doxygen</a:t>
            </a:r>
            <a:r>
              <a:rPr lang="de-DE" baseline="0" dirty="0" smtClean="0"/>
              <a:t>-Doku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7729982E-AA0D-43A8-A4D3-0F40E8B90B7D}" type="slidenum">
              <a:rPr lang="de-DE" smtClean="0"/>
              <a:pPr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2163446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NIK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7729982E-AA0D-43A8-A4D3-0F40E8B90B7D}" type="slidenum">
              <a:rPr lang="de-DE" smtClean="0"/>
              <a:pPr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9986158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DANI</a:t>
            </a:r>
          </a:p>
          <a:p>
            <a:r>
              <a:rPr lang="de-DE" dirty="0" smtClean="0"/>
              <a:t>Andere Dateien = Templates,</a:t>
            </a:r>
            <a:r>
              <a:rPr lang="de-DE" baseline="0" dirty="0" smtClean="0"/>
              <a:t> CSS-</a:t>
            </a:r>
            <a:r>
              <a:rPr lang="de-DE" baseline="0" dirty="0" err="1" smtClean="0"/>
              <a:t>fles</a:t>
            </a:r>
            <a:r>
              <a:rPr lang="de-DE" baseline="0" dirty="0" smtClean="0"/>
              <a:t>, </a:t>
            </a:r>
            <a:r>
              <a:rPr lang="de-DE" baseline="0" dirty="0" err="1" smtClean="0"/>
              <a:t>Javascript</a:t>
            </a:r>
            <a:r>
              <a:rPr lang="de-DE" baseline="0" dirty="0" smtClean="0"/>
              <a:t>-files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7729982E-AA0D-43A8-A4D3-0F40E8B90B7D}" type="slidenum">
              <a:rPr lang="de-DE" smtClean="0"/>
              <a:pPr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9399576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sz="1200" dirty="0" smtClean="0"/>
              <a:t>DANI</a:t>
            </a:r>
          </a:p>
          <a:p>
            <a:r>
              <a:rPr lang="de-DE" sz="1200" dirty="0" smtClean="0"/>
              <a:t>Zeichencodierungen vor</a:t>
            </a:r>
            <a:r>
              <a:rPr lang="de-DE" sz="1200" baseline="0" dirty="0" smtClean="0"/>
              <a:t> allem in Bezug auf Exportfunktionen (</a:t>
            </a:r>
            <a:r>
              <a:rPr lang="de-DE" sz="1200" baseline="0" dirty="0" err="1" smtClean="0"/>
              <a:t>csv</a:t>
            </a:r>
            <a:r>
              <a:rPr lang="de-DE" sz="1200" baseline="0" dirty="0" smtClean="0"/>
              <a:t>, </a:t>
            </a:r>
            <a:r>
              <a:rPr lang="de-DE" sz="1200" baseline="0" dirty="0" err="1" smtClean="0"/>
              <a:t>vcard</a:t>
            </a:r>
            <a:r>
              <a:rPr lang="de-DE" sz="1200" baseline="0" dirty="0" smtClean="0"/>
              <a:t>) unterschiedliche </a:t>
            </a:r>
            <a:r>
              <a:rPr lang="de-DE" sz="1200" baseline="0" dirty="0" err="1" smtClean="0"/>
              <a:t>Bebriebssysteme</a:t>
            </a:r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7729982E-AA0D-43A8-A4D3-0F40E8B90B7D}" type="slidenum">
              <a:rPr lang="de-DE" smtClean="0"/>
              <a:pPr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1994342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sz="1200" dirty="0" smtClean="0"/>
              <a:t>DANI</a:t>
            </a:r>
          </a:p>
          <a:p>
            <a:r>
              <a:rPr lang="de-DE" sz="1200" dirty="0" smtClean="0"/>
              <a:t>Zeichencodierungen vor</a:t>
            </a:r>
            <a:r>
              <a:rPr lang="de-DE" sz="1200" baseline="0" dirty="0" smtClean="0"/>
              <a:t> allem in Bezug auf Exportfunktionen (</a:t>
            </a:r>
            <a:r>
              <a:rPr lang="de-DE" sz="1200" baseline="0" dirty="0" err="1" smtClean="0"/>
              <a:t>csv</a:t>
            </a:r>
            <a:r>
              <a:rPr lang="de-DE" sz="1200" baseline="0" dirty="0" smtClean="0"/>
              <a:t>, </a:t>
            </a:r>
            <a:r>
              <a:rPr lang="de-DE" sz="1200" baseline="0" dirty="0" err="1" smtClean="0"/>
              <a:t>vcard</a:t>
            </a:r>
            <a:r>
              <a:rPr lang="de-DE" sz="1200" baseline="0" dirty="0" smtClean="0"/>
              <a:t>) unterschiedliche </a:t>
            </a:r>
            <a:r>
              <a:rPr lang="de-DE" sz="1200" baseline="0" dirty="0" err="1" smtClean="0"/>
              <a:t>Bebriebssysteme</a:t>
            </a:r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7729982E-AA0D-43A8-A4D3-0F40E8B90B7D}" type="slidenum">
              <a:rPr lang="de-DE" smtClean="0"/>
              <a:pPr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1994342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7729982E-AA0D-43A8-A4D3-0F40E8B90B7D}" type="slidenum">
              <a:rPr lang="de-DE" smtClean="0"/>
              <a:pPr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031501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95E98670-9CCF-4586-872C-0887E3454752}" type="slidenum">
              <a:rPr lang="de-DE"/>
              <a:pPr/>
              <a:t>‹Nr.›</a:t>
            </a:fld>
            <a:endParaRPr lang="de-DE"/>
          </a:p>
        </p:txBody>
      </p:sp>
      <p:sp>
        <p:nvSpPr>
          <p:cNvPr id="6" name="Fußzeilenplatzhalter 20"/>
          <p:cNvSpPr>
            <a:spLocks noGrp="1"/>
          </p:cNvSpPr>
          <p:nvPr>
            <p:ph type="ftr" sz="quarter" idx="3"/>
          </p:nvPr>
        </p:nvSpPr>
        <p:spPr>
          <a:xfrm>
            <a:off x="1547664" y="6356350"/>
            <a:ext cx="5832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de-DE" dirty="0" smtClean="0"/>
              <a:t>FG System – und Softwareengineering | Softwareprojekt | SS 2013 </a:t>
            </a:r>
          </a:p>
          <a:p>
            <a:r>
              <a:rPr lang="de-DE" b="1" dirty="0" smtClean="0"/>
              <a:t>Clemens Heinrich &amp; Alexander Vorndran </a:t>
            </a:r>
            <a:r>
              <a:rPr lang="de-DE" dirty="0" smtClean="0"/>
              <a:t>| Webbasierende Sponsorendatenbank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502149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Übersic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r>
              <a:rPr lang="de-DE" smtClean="0"/>
              <a:t>Seite </a:t>
            </a:r>
            <a:fld id="{15A61DA8-5DC3-4F4B-BB88-5AC4EE9DE40B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FG System – und Softwareengineering | Softwareprojekt | SS 2013 </a:t>
            </a:r>
          </a:p>
          <a:p>
            <a:r>
              <a:rPr lang="de-DE" b="1" smtClean="0"/>
              <a:t>Clemens Heinrich &amp; Alexander Vorndran </a:t>
            </a:r>
            <a:r>
              <a:rPr lang="de-DE" smtClean="0"/>
              <a:t>| Webbasierende Sponsorendatenbank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2"/>
          </p:nvPr>
        </p:nvSpPr>
        <p:spPr>
          <a:xfrm>
            <a:off x="612000" y="1629000"/>
            <a:ext cx="7920000" cy="3600549"/>
          </a:xfrm>
        </p:spPr>
        <p:txBody>
          <a:bodyPr/>
          <a:lstStyle>
            <a:lvl1pPr>
              <a:buClr>
                <a:srgbClr val="1C3C72"/>
              </a:buClr>
              <a:buFont typeface="Arial" pitchFamily="34" charset="0"/>
              <a:buChar char="•"/>
              <a:defRPr sz="2400"/>
            </a:lvl1pPr>
            <a:lvl2pPr>
              <a:buClr>
                <a:srgbClr val="1C3C72"/>
              </a:buClr>
              <a:buFont typeface="Arial" pitchFamily="34" charset="0"/>
              <a:buChar char="•"/>
              <a:defRPr lang="de-DE" sz="2400" dirty="0" smtClean="0">
                <a:solidFill>
                  <a:srgbClr val="003359"/>
                </a:solidFill>
                <a:latin typeface="+mn-lt"/>
                <a:ea typeface="+mn-ea"/>
                <a:cs typeface="+mn-cs"/>
              </a:defRPr>
            </a:lvl2pPr>
            <a:lvl3pPr>
              <a:buClr>
                <a:srgbClr val="1C3C72"/>
              </a:buClr>
              <a:buFont typeface="Arial" pitchFamily="34" charset="0"/>
              <a:buChar char="•"/>
              <a:defRPr lang="de-DE" sz="2400" dirty="0" smtClean="0">
                <a:solidFill>
                  <a:srgbClr val="003359"/>
                </a:solidFill>
                <a:latin typeface="+mn-lt"/>
                <a:ea typeface="+mn-ea"/>
                <a:cs typeface="+mn-cs"/>
              </a:defRPr>
            </a:lvl3pPr>
            <a:lvl4pPr>
              <a:buClr>
                <a:srgbClr val="1C3C72"/>
              </a:buClr>
              <a:buFont typeface="Arial" pitchFamily="34" charset="0"/>
              <a:buChar char="•"/>
              <a:defRPr lang="de-DE" sz="2400" dirty="0" smtClean="0">
                <a:solidFill>
                  <a:srgbClr val="003359"/>
                </a:solidFill>
                <a:latin typeface="+mn-lt"/>
                <a:ea typeface="+mn-ea"/>
                <a:cs typeface="+mn-cs"/>
              </a:defRPr>
            </a:lvl4pPr>
            <a:lvl5pPr>
              <a:buClr>
                <a:srgbClr val="1C3C72"/>
              </a:buClr>
              <a:buFont typeface="Arial" pitchFamily="34" charset="0"/>
              <a:buChar char="•"/>
              <a:defRPr lang="de-DE" sz="2400" dirty="0">
                <a:solidFill>
                  <a:srgbClr val="003359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Übersic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r>
              <a:rPr lang="de-DE" smtClean="0"/>
              <a:t>Seite </a:t>
            </a:r>
            <a:fld id="{15A61DA8-5DC3-4F4B-BB88-5AC4EE9DE40B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FG System – und Softwareengineering | Softwareprojekt | SS 2013 </a:t>
            </a:r>
          </a:p>
          <a:p>
            <a:r>
              <a:rPr lang="de-DE" b="1" smtClean="0"/>
              <a:t>Clemens Heinrich &amp; Alexander Vorndran </a:t>
            </a:r>
            <a:r>
              <a:rPr lang="de-DE" smtClean="0"/>
              <a:t>| Webbasierende Sponsorendatenbank</a:t>
            </a:r>
            <a:endParaRPr lang="de-DE" dirty="0"/>
          </a:p>
        </p:txBody>
      </p:sp>
      <p:sp>
        <p:nvSpPr>
          <p:cNvPr id="8" name="Inhaltsplatzhalter 2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4525963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27000"/>
            <a:ext cx="8224838" cy="143351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idx="10"/>
          </p:nvPr>
        </p:nvSpPr>
        <p:spPr>
          <a:xfrm>
            <a:off x="1439863" y="6165850"/>
            <a:ext cx="5467350" cy="1189038"/>
          </a:xfrm>
        </p:spPr>
        <p:txBody>
          <a:bodyPr/>
          <a:lstStyle>
            <a:lvl1pPr>
              <a:defRPr b="0"/>
            </a:lvl1pPr>
          </a:lstStyle>
          <a:p>
            <a:r>
              <a:rPr lang="de-DE" smtClean="0"/>
              <a:t>FG System – und Softwareengineering| Softwareprojekt | SS 2013 Lisa Brückner &amp; Tom Sauer | Webbasierende Sponsorendatenbank 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idx="11"/>
          </p:nvPr>
        </p:nvSpPr>
        <p:spPr>
          <a:xfrm>
            <a:off x="250825" y="6165850"/>
            <a:ext cx="1906588" cy="823913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2856DF42-CF7A-47E7-9264-8B6E1BC6F8DF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638029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theme" Target="../theme/theme1.xml"/><Relationship Id="rId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457200" cy="5181600"/>
          </a:xfrm>
          <a:prstGeom prst="rect">
            <a:avLst/>
          </a:prstGeom>
          <a:solidFill>
            <a:srgbClr val="FF7900">
              <a:alpha val="59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5943600"/>
            <a:ext cx="9144000" cy="914400"/>
          </a:xfrm>
          <a:prstGeom prst="rect">
            <a:avLst/>
          </a:prstGeom>
          <a:solidFill>
            <a:srgbClr val="00335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200" y="6116638"/>
            <a:ext cx="1295400" cy="434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1905000"/>
            <a:ext cx="457200" cy="914400"/>
          </a:xfrm>
          <a:prstGeom prst="rect">
            <a:avLst/>
          </a:prstGeom>
          <a:solidFill>
            <a:srgbClr val="FF7900">
              <a:alpha val="98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250825" y="6165850"/>
            <a:ext cx="1906588" cy="823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 b="1">
                <a:solidFill>
                  <a:srgbClr val="FFFFFF"/>
                </a:solidFill>
                <a:ea typeface="+mn-ea"/>
                <a:cs typeface="+mn-cs"/>
              </a:defRPr>
            </a:lvl1pPr>
          </a:lstStyle>
          <a:p>
            <a:r>
              <a:rPr lang="de-DE"/>
              <a:t>Seite </a:t>
            </a:r>
            <a:fld id="{15A61DA8-5DC3-4F4B-BB88-5AC4EE9DE40B}" type="slidenum">
              <a:rPr lang="de-DE"/>
              <a:pPr/>
              <a:t>‹Nr.›</a:t>
            </a:fld>
            <a:endParaRPr lang="de-DE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2819400"/>
            <a:ext cx="457200" cy="3124200"/>
          </a:xfrm>
          <a:prstGeom prst="rect">
            <a:avLst/>
          </a:prstGeom>
          <a:solidFill>
            <a:srgbClr val="FF7900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1524000"/>
            <a:ext cx="457200" cy="3657600"/>
          </a:xfrm>
          <a:prstGeom prst="rect">
            <a:avLst/>
          </a:prstGeom>
          <a:solidFill>
            <a:srgbClr val="FF7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0" y="3124200"/>
            <a:ext cx="457200" cy="76200"/>
          </a:xfrm>
          <a:prstGeom prst="rect">
            <a:avLst/>
          </a:prstGeom>
          <a:solidFill>
            <a:srgbClr val="FF7900">
              <a:alpha val="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0" y="381000"/>
            <a:ext cx="457200" cy="76200"/>
          </a:xfrm>
          <a:prstGeom prst="rect">
            <a:avLst/>
          </a:prstGeom>
          <a:solidFill>
            <a:srgbClr val="FF7900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0" y="5867400"/>
            <a:ext cx="457200" cy="76200"/>
          </a:xfrm>
          <a:prstGeom prst="rect">
            <a:avLst/>
          </a:prstGeom>
          <a:solidFill>
            <a:srgbClr val="FFFFFF">
              <a:alpha val="45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0" y="6781800"/>
            <a:ext cx="9144000" cy="76200"/>
          </a:xfrm>
          <a:prstGeom prst="rect">
            <a:avLst/>
          </a:prstGeom>
          <a:solidFill>
            <a:srgbClr val="00747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037" name="Line 13"/>
          <p:cNvSpPr>
            <a:spLocks noChangeShapeType="1"/>
          </p:cNvSpPr>
          <p:nvPr/>
        </p:nvSpPr>
        <p:spPr bwMode="auto">
          <a:xfrm>
            <a:off x="0" y="6781800"/>
            <a:ext cx="9144000" cy="1588"/>
          </a:xfrm>
          <a:prstGeom prst="line">
            <a:avLst/>
          </a:prstGeom>
          <a:noFill/>
          <a:ln w="3240">
            <a:solidFill>
              <a:srgbClr val="B4DCDC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0" y="0"/>
            <a:ext cx="457200" cy="457200"/>
          </a:xfrm>
          <a:prstGeom prst="rect">
            <a:avLst/>
          </a:prstGeom>
          <a:solidFill>
            <a:srgbClr val="FF7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0" y="1219200"/>
            <a:ext cx="457200" cy="152400"/>
          </a:xfrm>
          <a:prstGeom prst="rect">
            <a:avLst/>
          </a:prstGeom>
          <a:solidFill>
            <a:srgbClr val="FF7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0" y="5257800"/>
            <a:ext cx="457200" cy="152400"/>
          </a:xfrm>
          <a:prstGeom prst="rect">
            <a:avLst/>
          </a:prstGeom>
          <a:solidFill>
            <a:srgbClr val="FF7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041" name="Rectangle 17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27000"/>
            <a:ext cx="8224838" cy="1433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Klicken Sie, um das Format des Titeltextes zu bearbeiten</a:t>
            </a:r>
          </a:p>
        </p:txBody>
      </p:sp>
      <p:sp>
        <p:nvSpPr>
          <p:cNvPr id="1042" name="Rectangle 1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4963"/>
            <a:ext cx="8224838" cy="452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err="1" smtClean="0"/>
              <a:t>Klicken</a:t>
            </a:r>
            <a:r>
              <a:rPr lang="en-GB" dirty="0" smtClean="0"/>
              <a:t> </a:t>
            </a:r>
            <a:r>
              <a:rPr lang="en-GB" dirty="0" err="1" smtClean="0"/>
              <a:t>Sie</a:t>
            </a:r>
            <a:r>
              <a:rPr lang="en-GB" dirty="0" smtClean="0"/>
              <a:t>, um die </a:t>
            </a:r>
            <a:r>
              <a:rPr lang="en-GB" dirty="0" err="1" smtClean="0"/>
              <a:t>Formate</a:t>
            </a:r>
            <a:r>
              <a:rPr lang="en-GB" dirty="0" smtClean="0"/>
              <a:t> des </a:t>
            </a:r>
            <a:r>
              <a:rPr lang="en-GB" dirty="0" err="1" smtClean="0"/>
              <a:t>Gliederungstextes</a:t>
            </a:r>
            <a:r>
              <a:rPr lang="en-GB" dirty="0" smtClean="0"/>
              <a:t> </a:t>
            </a:r>
            <a:r>
              <a:rPr lang="en-GB" dirty="0" err="1" smtClean="0"/>
              <a:t>zu</a:t>
            </a:r>
            <a:r>
              <a:rPr lang="en-GB" dirty="0" smtClean="0"/>
              <a:t> </a:t>
            </a:r>
            <a:r>
              <a:rPr lang="en-GB" dirty="0" err="1" smtClean="0"/>
              <a:t>bearbeiten</a:t>
            </a:r>
            <a:endParaRPr lang="en-GB" dirty="0" smtClean="0"/>
          </a:p>
          <a:p>
            <a:pPr lvl="1"/>
            <a:r>
              <a:rPr lang="en-GB" dirty="0" err="1" smtClean="0"/>
              <a:t>Zweite</a:t>
            </a:r>
            <a:r>
              <a:rPr lang="en-GB" dirty="0" smtClean="0"/>
              <a:t> </a:t>
            </a:r>
            <a:r>
              <a:rPr lang="en-GB" dirty="0" err="1" smtClean="0"/>
              <a:t>Gliederungsebene</a:t>
            </a:r>
            <a:endParaRPr lang="en-GB" dirty="0" smtClean="0"/>
          </a:p>
          <a:p>
            <a:pPr lvl="2"/>
            <a:r>
              <a:rPr lang="en-GB" dirty="0" err="1" smtClean="0"/>
              <a:t>Dritte</a:t>
            </a:r>
            <a:r>
              <a:rPr lang="en-GB" dirty="0" smtClean="0"/>
              <a:t> </a:t>
            </a:r>
            <a:r>
              <a:rPr lang="en-GB" dirty="0" err="1" smtClean="0"/>
              <a:t>Gliederungsebene</a:t>
            </a:r>
            <a:endParaRPr lang="en-GB" dirty="0" smtClean="0"/>
          </a:p>
          <a:p>
            <a:pPr lvl="3"/>
            <a:r>
              <a:rPr lang="en-GB" dirty="0" err="1" smtClean="0"/>
              <a:t>Vierte</a:t>
            </a:r>
            <a:r>
              <a:rPr lang="en-GB" dirty="0" smtClean="0"/>
              <a:t> </a:t>
            </a:r>
            <a:r>
              <a:rPr lang="en-GB" dirty="0" err="1" smtClean="0"/>
              <a:t>Gliederungsebene</a:t>
            </a:r>
            <a:endParaRPr lang="en-GB" dirty="0" smtClean="0"/>
          </a:p>
          <a:p>
            <a:pPr lvl="4"/>
            <a:r>
              <a:rPr lang="en-GB" dirty="0" err="1" smtClean="0"/>
              <a:t>Fünfte</a:t>
            </a:r>
            <a:r>
              <a:rPr lang="en-GB" dirty="0" smtClean="0"/>
              <a:t> </a:t>
            </a:r>
            <a:r>
              <a:rPr lang="en-GB" dirty="0" err="1" smtClean="0"/>
              <a:t>Gliederungsebene</a:t>
            </a:r>
            <a:endParaRPr lang="en-GB" dirty="0" smtClean="0"/>
          </a:p>
          <a:p>
            <a:pPr lvl="4"/>
            <a:r>
              <a:rPr lang="en-GB" dirty="0" err="1" smtClean="0"/>
              <a:t>Sechste</a:t>
            </a:r>
            <a:r>
              <a:rPr lang="en-GB" dirty="0" smtClean="0"/>
              <a:t> </a:t>
            </a:r>
            <a:r>
              <a:rPr lang="en-GB" dirty="0" err="1" smtClean="0"/>
              <a:t>Gliederungsebene</a:t>
            </a:r>
            <a:endParaRPr lang="en-GB" dirty="0" smtClean="0"/>
          </a:p>
          <a:p>
            <a:pPr lvl="4"/>
            <a:r>
              <a:rPr lang="en-GB" dirty="0" err="1" smtClean="0"/>
              <a:t>Siebente</a:t>
            </a:r>
            <a:r>
              <a:rPr lang="en-GB" dirty="0" smtClean="0"/>
              <a:t> </a:t>
            </a:r>
            <a:r>
              <a:rPr lang="en-GB" dirty="0" err="1" smtClean="0"/>
              <a:t>Gliederungsebene</a:t>
            </a:r>
            <a:endParaRPr lang="en-GB" dirty="0" smtClean="0"/>
          </a:p>
          <a:p>
            <a:pPr lvl="4"/>
            <a:r>
              <a:rPr lang="en-GB" dirty="0" err="1" smtClean="0"/>
              <a:t>Achte</a:t>
            </a:r>
            <a:r>
              <a:rPr lang="en-GB" dirty="0" smtClean="0"/>
              <a:t> </a:t>
            </a:r>
            <a:r>
              <a:rPr lang="en-GB" dirty="0" err="1" smtClean="0"/>
              <a:t>Gliederungsebene</a:t>
            </a:r>
            <a:endParaRPr lang="en-GB" dirty="0" smtClean="0"/>
          </a:p>
          <a:p>
            <a:pPr lvl="4"/>
            <a:r>
              <a:rPr lang="en-GB" dirty="0" err="1" smtClean="0"/>
              <a:t>Neunte</a:t>
            </a:r>
            <a:r>
              <a:rPr lang="en-GB" dirty="0" smtClean="0"/>
              <a:t> </a:t>
            </a:r>
            <a:r>
              <a:rPr lang="en-GB" dirty="0" err="1" smtClean="0"/>
              <a:t>Gliederungsebene</a:t>
            </a:r>
            <a:endParaRPr lang="en-GB" dirty="0" smtClean="0"/>
          </a:p>
        </p:txBody>
      </p:sp>
      <p:sp>
        <p:nvSpPr>
          <p:cNvPr id="21" name="Fußzeilenplatzhalter 20"/>
          <p:cNvSpPr>
            <a:spLocks noGrp="1"/>
          </p:cNvSpPr>
          <p:nvPr>
            <p:ph type="ftr" sz="quarter" idx="3"/>
          </p:nvPr>
        </p:nvSpPr>
        <p:spPr>
          <a:xfrm>
            <a:off x="1547664" y="6356350"/>
            <a:ext cx="5832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de-DE" dirty="0" smtClean="0"/>
              <a:t>FG System – und Softwareengineering | Softwareprojekt | SS 2013 </a:t>
            </a:r>
          </a:p>
          <a:p>
            <a:r>
              <a:rPr lang="de-DE" b="1" dirty="0" smtClean="0"/>
              <a:t>Clemens Heinrich &amp; Alexander Vorndran </a:t>
            </a:r>
            <a:r>
              <a:rPr lang="de-DE" dirty="0" smtClean="0"/>
              <a:t>| Webbasierende Sponsorendatenbank</a:t>
            </a:r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56" r:id="rId3"/>
    <p:sldLayoutId id="2147483657" r:id="rId4"/>
  </p:sldLayoutIdLst>
  <p:hf hdr="0" dt="0"/>
  <p:txStyles>
    <p:titleStyle>
      <a:lvl1pPr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FF7900"/>
          </a:solidFill>
          <a:latin typeface="+mj-lt"/>
          <a:ea typeface="+mj-ea"/>
          <a:cs typeface="+mj-cs"/>
        </a:defRPr>
      </a:lvl1pPr>
      <a:lvl2pPr marL="742950" indent="-28575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FF7900"/>
          </a:solidFill>
          <a:latin typeface="Arial" charset="0"/>
          <a:ea typeface="Lucida Sans Unicode" charset="0"/>
          <a:cs typeface="Lucida Sans Unicode" charset="0"/>
        </a:defRPr>
      </a:lvl2pPr>
      <a:lvl3pPr marL="11430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FF7900"/>
          </a:solidFill>
          <a:latin typeface="Arial" charset="0"/>
          <a:ea typeface="Lucida Sans Unicode" charset="0"/>
          <a:cs typeface="Lucida Sans Unicode" charset="0"/>
        </a:defRPr>
      </a:lvl3pPr>
      <a:lvl4pPr marL="16002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FF7900"/>
          </a:solidFill>
          <a:latin typeface="Arial" charset="0"/>
          <a:ea typeface="Lucida Sans Unicode" charset="0"/>
          <a:cs typeface="Lucida Sans Unicode" charset="0"/>
        </a:defRPr>
      </a:lvl4pPr>
      <a:lvl5pPr marL="20574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FF7900"/>
          </a:solidFill>
          <a:latin typeface="Arial" charset="0"/>
          <a:ea typeface="Lucida Sans Unicode" charset="0"/>
          <a:cs typeface="Lucida Sans Unicode" charset="0"/>
        </a:defRPr>
      </a:lvl5pPr>
      <a:lvl6pPr marL="25146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FF7900"/>
          </a:solidFill>
          <a:latin typeface="Arial" charset="0"/>
          <a:ea typeface="Lucida Sans Unicode" charset="0"/>
          <a:cs typeface="Lucida Sans Unicode" charset="0"/>
        </a:defRPr>
      </a:lvl6pPr>
      <a:lvl7pPr marL="29718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FF7900"/>
          </a:solidFill>
          <a:latin typeface="Arial" charset="0"/>
          <a:ea typeface="Lucida Sans Unicode" charset="0"/>
          <a:cs typeface="Lucida Sans Unicode" charset="0"/>
        </a:defRPr>
      </a:lvl7pPr>
      <a:lvl8pPr marL="34290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FF7900"/>
          </a:solidFill>
          <a:latin typeface="Arial" charset="0"/>
          <a:ea typeface="Lucida Sans Unicode" charset="0"/>
          <a:cs typeface="Lucida Sans Unicode" charset="0"/>
        </a:defRPr>
      </a:lvl8pPr>
      <a:lvl9pPr marL="38862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FF7900"/>
          </a:solidFill>
          <a:latin typeface="Arial" charset="0"/>
          <a:ea typeface="Lucida Sans Unicode" charset="0"/>
          <a:cs typeface="Lucida Sans Unicode" charset="0"/>
        </a:defRPr>
      </a:lvl9pPr>
    </p:titleStyle>
    <p:bodyStyle>
      <a:lvl1pPr marL="342900" indent="-342900" algn="l" defTabSz="449263" rtl="0" fontAlgn="base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3359"/>
          </a:solidFill>
          <a:latin typeface="+mn-lt"/>
          <a:ea typeface="+mn-ea"/>
          <a:cs typeface="+mn-cs"/>
        </a:defRPr>
      </a:lvl1pPr>
      <a:lvl2pPr marL="742950" indent="-285750" algn="l" defTabSz="449263" rtl="0" fontAlgn="base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003359"/>
          </a:solidFill>
          <a:latin typeface="+mn-lt"/>
          <a:ea typeface="+mn-ea"/>
          <a:cs typeface="+mn-cs"/>
        </a:defRPr>
      </a:lvl2pPr>
      <a:lvl3pPr marL="1143000" indent="-228600" algn="l" defTabSz="449263" rtl="0" fontAlgn="base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3359"/>
          </a:solidFill>
          <a:latin typeface="+mn-lt"/>
          <a:ea typeface="+mn-ea"/>
          <a:cs typeface="+mn-cs"/>
        </a:defRPr>
      </a:lvl3pPr>
      <a:lvl4pPr marL="16002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3359"/>
          </a:solidFill>
          <a:latin typeface="+mn-lt"/>
          <a:ea typeface="+mn-ea"/>
          <a:cs typeface="+mn-cs"/>
        </a:defRPr>
      </a:lvl4pPr>
      <a:lvl5pPr marL="20574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3359"/>
          </a:solidFill>
          <a:latin typeface="+mn-lt"/>
          <a:ea typeface="+mn-ea"/>
          <a:cs typeface="+mn-cs"/>
        </a:defRPr>
      </a:lvl5pPr>
      <a:lvl6pPr marL="25146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3359"/>
          </a:solidFill>
          <a:latin typeface="+mn-lt"/>
          <a:ea typeface="+mn-ea"/>
          <a:cs typeface="+mn-cs"/>
        </a:defRPr>
      </a:lvl6pPr>
      <a:lvl7pPr marL="29718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3359"/>
          </a:solidFill>
          <a:latin typeface="+mn-lt"/>
          <a:ea typeface="+mn-ea"/>
          <a:cs typeface="+mn-cs"/>
        </a:defRPr>
      </a:lvl7pPr>
      <a:lvl8pPr marL="34290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3359"/>
          </a:solidFill>
          <a:latin typeface="+mn-lt"/>
          <a:ea typeface="+mn-ea"/>
          <a:cs typeface="+mn-cs"/>
        </a:defRPr>
      </a:lvl8pPr>
      <a:lvl9pPr marL="38862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3359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.xml"/><Relationship Id="rId3" Type="http://schemas.openxmlformats.org/officeDocument/2006/relationships/hyperlink" Target="http://www.teamstarcraft.de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hyperlink" Target="http://s16929463.onlinehome-server.info/sponsorendatenbank/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liennummernplatzhalter 3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r>
              <a:rPr lang="de-DE" dirty="0"/>
              <a:t>Seite </a:t>
            </a:r>
            <a:fld id="{C491D1E8-AB73-4719-91C4-AF83922927F1}" type="slidenum">
              <a:rPr lang="de-DE"/>
              <a:pPr/>
              <a:t>1</a:t>
            </a:fld>
            <a:endParaRPr lang="de-DE" dirty="0"/>
          </a:p>
        </p:txBody>
      </p:sp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814259" y="1052736"/>
            <a:ext cx="754380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de-DE" sz="4400" b="1" dirty="0" smtClean="0">
                <a:solidFill>
                  <a:srgbClr val="FF7900"/>
                </a:solidFill>
                <a:ea typeface="Lucida Sans Unicode" charset="0"/>
                <a:cs typeface="Lucida Sans Unicode" charset="0"/>
              </a:rPr>
              <a:t>Softwareprojekt 2013</a:t>
            </a:r>
            <a:endParaRPr lang="de-DE" sz="4400" b="1" dirty="0">
              <a:solidFill>
                <a:srgbClr val="FF7900"/>
              </a:solidFill>
              <a:ea typeface="Lucida Sans Unicode" charset="0"/>
              <a:cs typeface="Lucida Sans Unicode" charset="0"/>
            </a:endParaRPr>
          </a:p>
        </p:txBody>
      </p:sp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467544" y="3717032"/>
            <a:ext cx="8676456" cy="363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46800"/>
          <a:lstStyle/>
          <a:p>
            <a:pPr algn="ctr">
              <a:lnSpc>
                <a:spcPct val="115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de-DE" sz="2000" dirty="0" smtClean="0">
                <a:solidFill>
                  <a:srgbClr val="003359"/>
                </a:solidFill>
                <a:ea typeface="Lucida Sans Unicode" charset="0"/>
                <a:cs typeface="Lucida Sans Unicode" charset="0"/>
              </a:rPr>
              <a:t>Daniel Seichter &amp; Niklas Engelhardt</a:t>
            </a:r>
          </a:p>
          <a:p>
            <a:pPr algn="ctr">
              <a:lnSpc>
                <a:spcPct val="115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de-DE" sz="2000" dirty="0" smtClean="0">
                <a:solidFill>
                  <a:srgbClr val="003359"/>
                </a:solidFill>
                <a:ea typeface="Lucida Sans Unicode" charset="0"/>
                <a:cs typeface="Lucida Sans Unicode" charset="0"/>
              </a:rPr>
              <a:t>04.07.2013</a:t>
            </a:r>
            <a:endParaRPr lang="de-DE" sz="2000" dirty="0">
              <a:solidFill>
                <a:srgbClr val="003359"/>
              </a:solidFill>
              <a:ea typeface="Lucida Sans Unicode" charset="0"/>
              <a:cs typeface="Lucida Sans Unicode" charset="0"/>
            </a:endParaRPr>
          </a:p>
        </p:txBody>
      </p:sp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467544" y="2582676"/>
            <a:ext cx="8676456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de-DE" b="1" dirty="0" smtClean="0">
                <a:solidFill>
                  <a:srgbClr val="003359"/>
                </a:solidFill>
                <a:ea typeface="Lucida Sans Unicode" charset="0"/>
                <a:cs typeface="Lucida Sans Unicode" charset="0"/>
              </a:rPr>
              <a:t>Webbasierende Sponsorendatenbank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de-DE" b="1" dirty="0" smtClean="0">
                <a:solidFill>
                  <a:srgbClr val="003359"/>
                </a:solidFill>
                <a:ea typeface="Lucida Sans Unicode" charset="0"/>
                <a:cs typeface="Lucida Sans Unicode" charset="0"/>
              </a:rPr>
              <a:t>Validierung &amp; Abschluss</a:t>
            </a:r>
            <a:endParaRPr lang="de-DE" b="1" dirty="0">
              <a:solidFill>
                <a:srgbClr val="003359"/>
              </a:solidFill>
              <a:ea typeface="Lucida Sans Unicode" charset="0"/>
              <a:cs typeface="Lucida Sans Unicode" charset="0"/>
            </a:endParaRPr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2968625" y="6103938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pic>
        <p:nvPicPr>
          <p:cNvPr id="5122" name="Picture 2" descr="J:\Users\Florian\Dropbox\Softwareprojekt 2013\Entwurf\LaTeX\img\logo_tu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2320" y="405702"/>
            <a:ext cx="1549152" cy="5201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Fußzeilenplatzhalter 7"/>
          <p:cNvSpPr>
            <a:spLocks noGrp="1"/>
          </p:cNvSpPr>
          <p:nvPr>
            <p:ph type="ftr" sz="quarter" idx="3"/>
          </p:nvPr>
        </p:nvSpPr>
        <p:spPr>
          <a:xfrm>
            <a:off x="1547664" y="6395243"/>
            <a:ext cx="5832648" cy="365125"/>
          </a:xfrm>
        </p:spPr>
        <p:txBody>
          <a:bodyPr/>
          <a:lstStyle/>
          <a:p>
            <a:r>
              <a:rPr lang="de-DE" dirty="0" smtClean="0"/>
              <a:t>FG System – und Softwareengineering | Softwareprojekt | SS 2013 </a:t>
            </a:r>
          </a:p>
          <a:p>
            <a:r>
              <a:rPr lang="de-DE" b="1" dirty="0" smtClean="0"/>
              <a:t>Daniel Seichter &amp; Niklas Engelhardt </a:t>
            </a:r>
            <a:r>
              <a:rPr lang="de-DE" dirty="0" smtClean="0"/>
              <a:t>| Webbasierende Sponsorendatenbank</a:t>
            </a:r>
            <a:endParaRPr lang="de-DE" dirty="0"/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Gliederung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r>
              <a:rPr lang="de-DE" smtClean="0"/>
              <a:t>Seite </a:t>
            </a:r>
            <a:fld id="{15A61DA8-5DC3-4F4B-BB88-5AC4EE9DE40B}" type="slidenum">
              <a:rPr lang="de-DE" smtClean="0"/>
              <a:pPr/>
              <a:t>2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1547664" y="6395243"/>
            <a:ext cx="5832648" cy="365125"/>
          </a:xfrm>
        </p:spPr>
        <p:txBody>
          <a:bodyPr/>
          <a:lstStyle/>
          <a:p>
            <a:r>
              <a:rPr lang="de-DE" dirty="0" smtClean="0"/>
              <a:t>FG System – und Softwareengineering | Softwareprojekt | SS 2013 </a:t>
            </a:r>
          </a:p>
          <a:p>
            <a:r>
              <a:rPr lang="de-DE" b="1" dirty="0"/>
              <a:t>Daniel Seichter &amp; Niklas Engelhardt </a:t>
            </a:r>
            <a:r>
              <a:rPr lang="de-DE" dirty="0" smtClean="0"/>
              <a:t>| Webbasierende Sponsorendatenbank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2"/>
          </p:nvPr>
        </p:nvSpPr>
        <p:spPr>
          <a:xfrm>
            <a:off x="897211" y="1560513"/>
            <a:ext cx="7344816" cy="3600549"/>
          </a:xfrm>
        </p:spPr>
        <p:txBody>
          <a:bodyPr/>
          <a:lstStyle/>
          <a:p>
            <a:pPr marL="457200" indent="-457200">
              <a:buClr>
                <a:srgbClr val="1C3C72"/>
              </a:buClr>
              <a:buFont typeface="+mj-lt"/>
              <a:buAutoNum type="arabicPeriod"/>
            </a:pPr>
            <a:r>
              <a:rPr lang="de-DE" sz="3000" dirty="0" smtClean="0"/>
              <a:t>Thema</a:t>
            </a:r>
          </a:p>
          <a:p>
            <a:pPr marL="457200" indent="-457200">
              <a:buClr>
                <a:srgbClr val="1C3C72"/>
              </a:buClr>
              <a:buFont typeface="+mj-lt"/>
              <a:buAutoNum type="arabicPeriod"/>
            </a:pPr>
            <a:r>
              <a:rPr lang="de-DE" sz="3000" dirty="0" smtClean="0"/>
              <a:t>Komponenten</a:t>
            </a:r>
          </a:p>
          <a:p>
            <a:pPr marL="457200" indent="-457200">
              <a:buFont typeface="+mj-lt"/>
              <a:buAutoNum type="arabicPeriod"/>
            </a:pPr>
            <a:r>
              <a:rPr lang="de-DE" sz="3000" dirty="0" smtClean="0"/>
              <a:t>Produktvorstellung</a:t>
            </a:r>
          </a:p>
          <a:p>
            <a:pPr marL="457200" indent="-457200">
              <a:buClr>
                <a:srgbClr val="1C3C72"/>
              </a:buClr>
              <a:buFont typeface="+mj-lt"/>
              <a:buAutoNum type="arabicPeriod"/>
            </a:pPr>
            <a:r>
              <a:rPr lang="de-DE" sz="3000" dirty="0" smtClean="0"/>
              <a:t>Statistiken</a:t>
            </a:r>
          </a:p>
          <a:p>
            <a:pPr marL="457200" indent="-457200">
              <a:buClr>
                <a:srgbClr val="1C3C72"/>
              </a:buClr>
              <a:buFont typeface="+mj-lt"/>
              <a:buAutoNum type="arabicPeriod"/>
            </a:pPr>
            <a:r>
              <a:rPr lang="de-DE" sz="3000" dirty="0" smtClean="0"/>
              <a:t>Abschließende Projektbewertung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676456" cy="1433513"/>
          </a:xfrm>
        </p:spPr>
        <p:txBody>
          <a:bodyPr/>
          <a:lstStyle/>
          <a:p>
            <a:r>
              <a:rPr lang="de-DE" dirty="0" smtClean="0"/>
              <a:t>Thema</a:t>
            </a:r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idx="10"/>
          </p:nvPr>
        </p:nvSpPr>
        <p:spPr>
          <a:xfrm>
            <a:off x="1691680" y="5983287"/>
            <a:ext cx="5467350" cy="1189038"/>
          </a:xfrm>
        </p:spPr>
        <p:txBody>
          <a:bodyPr/>
          <a:lstStyle/>
          <a:p>
            <a:r>
              <a:rPr lang="de-DE" dirty="0" smtClean="0"/>
              <a:t>FG System – und Softwareengineering| Softwareprojekt | SS 2013 </a:t>
            </a:r>
          </a:p>
          <a:p>
            <a:r>
              <a:rPr lang="de-DE" b="1" dirty="0" smtClean="0"/>
              <a:t>Daniel Seichter &amp; Niklas Engelhardt </a:t>
            </a:r>
            <a:r>
              <a:rPr lang="de-DE" dirty="0" smtClean="0"/>
              <a:t>| Webbasierende Sponsorendatenbank 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r>
              <a:rPr lang="de-DE" dirty="0" smtClean="0"/>
              <a:t>Seite </a:t>
            </a:r>
            <a:fld id="{2856DF42-CF7A-47E7-9264-8B6E1BC6F8DF}" type="slidenum">
              <a:rPr lang="de-DE" smtClean="0"/>
              <a:pPr/>
              <a:t>3</a:t>
            </a:fld>
            <a:endParaRPr lang="de-DE" dirty="0"/>
          </a:p>
        </p:txBody>
      </p:sp>
      <p:sp>
        <p:nvSpPr>
          <p:cNvPr id="6" name="Textfeld 5"/>
          <p:cNvSpPr txBox="1"/>
          <p:nvPr/>
        </p:nvSpPr>
        <p:spPr>
          <a:xfrm>
            <a:off x="854421" y="1844824"/>
            <a:ext cx="7992888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de-DE" sz="2200" b="1" dirty="0" smtClean="0">
                <a:solidFill>
                  <a:srgbClr val="1C3C72"/>
                </a:solidFill>
              </a:rPr>
              <a:t>Auftraggeber:</a:t>
            </a:r>
            <a:r>
              <a:rPr lang="de-DE" sz="2200" dirty="0" smtClean="0">
                <a:solidFill>
                  <a:srgbClr val="1C3C72"/>
                </a:solidFill>
              </a:rPr>
              <a:t> Team </a:t>
            </a:r>
            <a:r>
              <a:rPr lang="de-DE" sz="2200" dirty="0" err="1" smtClean="0">
                <a:solidFill>
                  <a:srgbClr val="1C3C72"/>
                </a:solidFill>
              </a:rPr>
              <a:t>StarCraft</a:t>
            </a:r>
            <a:r>
              <a:rPr lang="de-DE" sz="2200" dirty="0" smtClean="0">
                <a:solidFill>
                  <a:srgbClr val="1C3C72"/>
                </a:solidFill>
              </a:rPr>
              <a:t> e.V. </a:t>
            </a:r>
          </a:p>
          <a:p>
            <a:r>
              <a:rPr lang="de-DE" sz="2200" dirty="0">
                <a:solidFill>
                  <a:srgbClr val="1C3C72"/>
                </a:solidFill>
              </a:rPr>
              <a:t> </a:t>
            </a:r>
            <a:r>
              <a:rPr lang="de-DE" sz="2200" dirty="0" smtClean="0">
                <a:solidFill>
                  <a:srgbClr val="1C3C72"/>
                </a:solidFill>
              </a:rPr>
              <a:t>   (siehe: </a:t>
            </a:r>
            <a:r>
              <a:rPr lang="de-DE" sz="2200" dirty="0" smtClean="0">
                <a:solidFill>
                  <a:srgbClr val="1C3C72"/>
                </a:solidFill>
                <a:hlinkClick r:id="rId3"/>
              </a:rPr>
              <a:t>http://www.teamstarcraft.de</a:t>
            </a:r>
            <a:r>
              <a:rPr lang="de-DE" sz="2200" dirty="0" smtClean="0">
                <a:solidFill>
                  <a:srgbClr val="1C3C72"/>
                </a:solidFill>
              </a:rPr>
              <a:t>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de-DE" sz="2200" dirty="0" smtClean="0">
                <a:solidFill>
                  <a:srgbClr val="1C3C72"/>
                </a:solidFill>
              </a:rPr>
              <a:t>Große Menge an Sponsoren erfordert Verwaltungsaufwand</a:t>
            </a:r>
          </a:p>
          <a:p>
            <a:pPr marL="285750" indent="-285750">
              <a:buFont typeface="Arial" pitchFamily="34" charset="0"/>
              <a:buChar char="•"/>
            </a:pPr>
            <a:endParaRPr lang="de-DE" sz="2200" dirty="0" smtClean="0">
              <a:solidFill>
                <a:srgbClr val="1C3C72"/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endParaRPr lang="de-DE" sz="2200" dirty="0" smtClean="0">
              <a:solidFill>
                <a:srgbClr val="1C3C72"/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de-DE" sz="2200" dirty="0">
                <a:solidFill>
                  <a:srgbClr val="1C3C72"/>
                </a:solidFill>
              </a:rPr>
              <a:t>w</a:t>
            </a:r>
            <a:r>
              <a:rPr lang="de-DE" sz="2200" dirty="0" smtClean="0">
                <a:solidFill>
                  <a:srgbClr val="1C3C72"/>
                </a:solidFill>
              </a:rPr>
              <a:t>ebbasierende Sponsorendatenbank zur übersichtlichen und kollisionsfreien Pflege/Verwaltung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13088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7544" y="-12157"/>
            <a:ext cx="8224838" cy="1433513"/>
          </a:xfrm>
        </p:spPr>
        <p:txBody>
          <a:bodyPr/>
          <a:lstStyle/>
          <a:p>
            <a:r>
              <a:rPr lang="de-DE" dirty="0" smtClean="0"/>
              <a:t>Komponenten</a:t>
            </a:r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idx="10"/>
          </p:nvPr>
        </p:nvSpPr>
        <p:spPr>
          <a:xfrm>
            <a:off x="1691680" y="5983287"/>
            <a:ext cx="5467350" cy="1189038"/>
          </a:xfrm>
        </p:spPr>
        <p:txBody>
          <a:bodyPr/>
          <a:lstStyle/>
          <a:p>
            <a:r>
              <a:rPr lang="de-DE" dirty="0" smtClean="0"/>
              <a:t>FG System – und Softwareengineering| Softwareprojekt | SS 2013 </a:t>
            </a:r>
          </a:p>
          <a:p>
            <a:r>
              <a:rPr lang="de-DE" b="1" dirty="0" smtClean="0"/>
              <a:t>Daniel Seichter &amp; Niklas Engelhardt </a:t>
            </a:r>
            <a:r>
              <a:rPr lang="de-DE" dirty="0" smtClean="0"/>
              <a:t>| Webbasierende Sponsorendatenbank 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r>
              <a:rPr lang="de-DE" smtClean="0"/>
              <a:t>Seite </a:t>
            </a:r>
            <a:fld id="{2856DF42-CF7A-47E7-9264-8B6E1BC6F8DF}" type="slidenum">
              <a:rPr lang="de-DE" smtClean="0"/>
              <a:pPr/>
              <a:t>4</a:t>
            </a:fld>
            <a:endParaRPr lang="de-DE"/>
          </a:p>
        </p:txBody>
      </p:sp>
      <p:sp>
        <p:nvSpPr>
          <p:cNvPr id="5" name="Textfeld 4"/>
          <p:cNvSpPr txBox="1"/>
          <p:nvPr/>
        </p:nvSpPr>
        <p:spPr>
          <a:xfrm>
            <a:off x="854421" y="1844824"/>
            <a:ext cx="7992888" cy="24622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200" dirty="0" smtClean="0">
                <a:solidFill>
                  <a:srgbClr val="1C3C72"/>
                </a:solidFill>
              </a:rPr>
              <a:t>4 Hauptkomponenten:</a:t>
            </a:r>
          </a:p>
          <a:p>
            <a:pPr marL="1085850" lvl="1" indent="-342900">
              <a:buFont typeface="Arial" panose="020B0604020202020204" pitchFamily="34" charset="0"/>
              <a:buChar char="•"/>
            </a:pPr>
            <a:r>
              <a:rPr lang="de-DE" sz="2200" dirty="0" smtClean="0">
                <a:solidFill>
                  <a:srgbClr val="1C3C72"/>
                </a:solidFill>
              </a:rPr>
              <a:t>Datenbanksystem &amp;</a:t>
            </a:r>
            <a:br>
              <a:rPr lang="de-DE" sz="2200" dirty="0" smtClean="0">
                <a:solidFill>
                  <a:srgbClr val="1C3C72"/>
                </a:solidFill>
              </a:rPr>
            </a:br>
            <a:r>
              <a:rPr lang="de-DE" sz="2200" dirty="0" smtClean="0">
                <a:solidFill>
                  <a:srgbClr val="1C3C72"/>
                </a:solidFill>
              </a:rPr>
              <a:t>Änderungsverwaltung</a:t>
            </a:r>
          </a:p>
          <a:p>
            <a:pPr marL="1085850" lvl="1" indent="-342900">
              <a:buFont typeface="Arial" panose="020B0604020202020204" pitchFamily="34" charset="0"/>
              <a:buChar char="•"/>
            </a:pPr>
            <a:r>
              <a:rPr lang="de-DE" sz="2200" dirty="0" smtClean="0">
                <a:solidFill>
                  <a:srgbClr val="1C3C72"/>
                </a:solidFill>
              </a:rPr>
              <a:t>Benutzerverwaltung</a:t>
            </a:r>
          </a:p>
          <a:p>
            <a:pPr marL="1085850" lvl="1" indent="-342900">
              <a:buFont typeface="Arial" panose="020B0604020202020204" pitchFamily="34" charset="0"/>
              <a:buChar char="•"/>
            </a:pPr>
            <a:r>
              <a:rPr lang="de-DE" sz="2200" dirty="0" smtClean="0">
                <a:solidFill>
                  <a:srgbClr val="1C3C72"/>
                </a:solidFill>
              </a:rPr>
              <a:t>Sponsorenverwaltung</a:t>
            </a:r>
            <a:endParaRPr lang="de-DE" sz="2200" dirty="0">
              <a:solidFill>
                <a:srgbClr val="1C3C72"/>
              </a:solidFill>
            </a:endParaRPr>
          </a:p>
          <a:p>
            <a:pPr marL="1085850" lvl="1" indent="-342900">
              <a:buFont typeface="Arial" panose="020B0604020202020204" pitchFamily="34" charset="0"/>
              <a:buChar char="•"/>
            </a:pPr>
            <a:r>
              <a:rPr lang="de-DE" sz="2200" dirty="0" smtClean="0">
                <a:solidFill>
                  <a:srgbClr val="1C3C72"/>
                </a:solidFill>
              </a:rPr>
              <a:t>Template-Engine</a:t>
            </a:r>
          </a:p>
          <a:p>
            <a:pPr lvl="1" indent="0"/>
            <a:endParaRPr lang="de-DE" sz="2200" dirty="0" smtClean="0">
              <a:solidFill>
                <a:srgbClr val="1C3C72"/>
              </a:solidFill>
            </a:endParaRPr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48065" y="977491"/>
            <a:ext cx="3168352" cy="4971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88639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7544" y="-300230"/>
            <a:ext cx="8224838" cy="1433513"/>
          </a:xfrm>
        </p:spPr>
        <p:txBody>
          <a:bodyPr/>
          <a:lstStyle/>
          <a:p>
            <a:r>
              <a:rPr lang="de-DE" dirty="0" smtClean="0"/>
              <a:t>Produktvorstellung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r>
              <a:rPr lang="de-DE" smtClean="0"/>
              <a:t>Seite </a:t>
            </a:r>
            <a:fld id="{15A61DA8-5DC3-4F4B-BB88-5AC4EE9DE40B}" type="slidenum">
              <a:rPr lang="de-DE" smtClean="0"/>
              <a:pPr/>
              <a:t>5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1547664" y="6395243"/>
            <a:ext cx="5832648" cy="365125"/>
          </a:xfrm>
        </p:spPr>
        <p:txBody>
          <a:bodyPr/>
          <a:lstStyle/>
          <a:p>
            <a:r>
              <a:rPr lang="de-DE" dirty="0" smtClean="0"/>
              <a:t>FG System – und Softwareengineering | Softwareprojekt | SS 2013 </a:t>
            </a:r>
          </a:p>
          <a:p>
            <a:r>
              <a:rPr lang="de-DE" b="1" dirty="0"/>
              <a:t>Daniel Seichter &amp; Niklas Engelhardt </a:t>
            </a:r>
            <a:r>
              <a:rPr lang="de-DE" dirty="0" smtClean="0"/>
              <a:t>| Webbasierende Sponsorendatenbank</a:t>
            </a:r>
            <a:endParaRPr lang="de-DE" dirty="0"/>
          </a:p>
        </p:txBody>
      </p:sp>
      <p:pic>
        <p:nvPicPr>
          <p:cNvPr id="5" name="Bild 4" descr="login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989090"/>
            <a:ext cx="8172400" cy="4096094"/>
          </a:xfrm>
          <a:prstGeom prst="rect">
            <a:avLst/>
          </a:prstGeom>
        </p:spPr>
      </p:pic>
      <p:sp>
        <p:nvSpPr>
          <p:cNvPr id="6" name="Textfeld 5"/>
          <p:cNvSpPr txBox="1"/>
          <p:nvPr/>
        </p:nvSpPr>
        <p:spPr>
          <a:xfrm>
            <a:off x="453892" y="5229200"/>
            <a:ext cx="843858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2200" dirty="0" smtClean="0">
                <a:solidFill>
                  <a:srgbClr val="1C3C72"/>
                </a:solidFill>
                <a:hlinkClick r:id="rId4"/>
              </a:rPr>
              <a:t>Sponsorenverwaltung </a:t>
            </a:r>
            <a:r>
              <a:rPr lang="nb-NO" sz="2200" dirty="0">
                <a:solidFill>
                  <a:srgbClr val="1C3C72"/>
                </a:solidFill>
                <a:hlinkClick r:id="rId4"/>
              </a:rPr>
              <a:t>ö</a:t>
            </a:r>
            <a:r>
              <a:rPr lang="nb-NO" sz="2200" dirty="0" smtClean="0">
                <a:solidFill>
                  <a:srgbClr val="1C3C72"/>
                </a:solidFill>
                <a:hlinkClick r:id="rId4"/>
              </a:rPr>
              <a:t>ffnen</a:t>
            </a:r>
            <a:endParaRPr lang="de-DE" sz="2200" dirty="0">
              <a:solidFill>
                <a:srgbClr val="1C3C7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68022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Statistiken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r>
              <a:rPr lang="de-DE" smtClean="0"/>
              <a:t>Seite </a:t>
            </a:r>
            <a:fld id="{15A61DA8-5DC3-4F4B-BB88-5AC4EE9DE40B}" type="slidenum">
              <a:rPr lang="de-DE" smtClean="0"/>
              <a:pPr/>
              <a:t>6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1547664" y="6395243"/>
            <a:ext cx="5832648" cy="365125"/>
          </a:xfrm>
        </p:spPr>
        <p:txBody>
          <a:bodyPr/>
          <a:lstStyle/>
          <a:p>
            <a:r>
              <a:rPr lang="de-DE" dirty="0" smtClean="0"/>
              <a:t>FG System – und Softwareengineering | Softwareprojekt | SS 2013 </a:t>
            </a:r>
          </a:p>
          <a:p>
            <a:r>
              <a:rPr lang="de-DE" b="1" dirty="0"/>
              <a:t>Daniel Seichter &amp; Niklas Engelhardt </a:t>
            </a:r>
            <a:r>
              <a:rPr lang="de-DE" dirty="0" smtClean="0"/>
              <a:t>| Webbasierende Sponsorendatenbank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sz="2000" dirty="0" smtClean="0"/>
              <a:t>Projektumfang</a:t>
            </a:r>
          </a:p>
          <a:p>
            <a:pPr lvl="1"/>
            <a:r>
              <a:rPr lang="de-DE" sz="2000" dirty="0" smtClean="0">
                <a:solidFill>
                  <a:srgbClr val="1C3C72"/>
                </a:solidFill>
              </a:rPr>
              <a:t>ca</a:t>
            </a:r>
            <a:r>
              <a:rPr lang="de-DE" sz="2000" dirty="0">
                <a:solidFill>
                  <a:srgbClr val="1C3C72"/>
                </a:solidFill>
              </a:rPr>
              <a:t>. </a:t>
            </a:r>
            <a:r>
              <a:rPr lang="de-DE" sz="2000" dirty="0" smtClean="0">
                <a:solidFill>
                  <a:srgbClr val="1C3C72"/>
                </a:solidFill>
              </a:rPr>
              <a:t>7900 </a:t>
            </a:r>
            <a:r>
              <a:rPr lang="de-DE" sz="2000" dirty="0" smtClean="0">
                <a:solidFill>
                  <a:srgbClr val="1C3C72"/>
                </a:solidFill>
              </a:rPr>
              <a:t>Zeilen </a:t>
            </a:r>
            <a:r>
              <a:rPr lang="de-DE" sz="2000" dirty="0">
                <a:solidFill>
                  <a:srgbClr val="1C3C72"/>
                </a:solidFill>
              </a:rPr>
              <a:t>PHP-</a:t>
            </a:r>
            <a:r>
              <a:rPr lang="de-DE" sz="2000" dirty="0" smtClean="0">
                <a:solidFill>
                  <a:srgbClr val="1C3C72"/>
                </a:solidFill>
              </a:rPr>
              <a:t>Code (+ 3500 Zeilen Kommentare)</a:t>
            </a:r>
            <a:endParaRPr lang="de-DE" sz="2000" dirty="0" smtClean="0">
              <a:solidFill>
                <a:srgbClr val="1C3C72"/>
              </a:solidFill>
            </a:endParaRPr>
          </a:p>
          <a:p>
            <a:pPr lvl="1"/>
            <a:r>
              <a:rPr lang="de-DE" sz="2000" dirty="0" smtClean="0">
                <a:solidFill>
                  <a:srgbClr val="1C3C72"/>
                </a:solidFill>
              </a:rPr>
              <a:t>ca</a:t>
            </a:r>
            <a:r>
              <a:rPr lang="de-DE" sz="2000" dirty="0">
                <a:solidFill>
                  <a:srgbClr val="1C3C72"/>
                </a:solidFill>
              </a:rPr>
              <a:t>. </a:t>
            </a:r>
            <a:r>
              <a:rPr lang="de-DE" sz="2000" dirty="0" smtClean="0">
                <a:solidFill>
                  <a:srgbClr val="1C3C72"/>
                </a:solidFill>
              </a:rPr>
              <a:t>4500 </a:t>
            </a:r>
            <a:r>
              <a:rPr lang="de-DE" sz="2000" dirty="0" smtClean="0">
                <a:solidFill>
                  <a:srgbClr val="1C3C72"/>
                </a:solidFill>
              </a:rPr>
              <a:t>Zeilen </a:t>
            </a:r>
            <a:r>
              <a:rPr lang="de-DE" sz="2000" dirty="0" smtClean="0">
                <a:solidFill>
                  <a:srgbClr val="1C3C72"/>
                </a:solidFill>
              </a:rPr>
              <a:t>HTML/CSS/JavaScript</a:t>
            </a:r>
          </a:p>
          <a:p>
            <a:pPr lvl="1"/>
            <a:endParaRPr lang="de-DE" sz="1300" dirty="0" smtClean="0">
              <a:solidFill>
                <a:srgbClr val="1C3C72"/>
              </a:solidFill>
            </a:endParaRPr>
          </a:p>
          <a:p>
            <a:r>
              <a:rPr lang="de-DE" sz="2000" dirty="0" smtClean="0">
                <a:solidFill>
                  <a:srgbClr val="1C3C72"/>
                </a:solidFill>
              </a:rPr>
              <a:t>Anzahl und Gesamtgröße der Projektdateien:</a:t>
            </a:r>
          </a:p>
          <a:p>
            <a:pPr lvl="1"/>
            <a:r>
              <a:rPr lang="de-DE" sz="2000" dirty="0" smtClean="0">
                <a:solidFill>
                  <a:srgbClr val="1C3C72"/>
                </a:solidFill>
              </a:rPr>
              <a:t>Anzahl: </a:t>
            </a:r>
            <a:r>
              <a:rPr lang="de-DE" sz="2000" dirty="0" smtClean="0">
                <a:solidFill>
                  <a:srgbClr val="1C3C72"/>
                </a:solidFill>
              </a:rPr>
              <a:t>39</a:t>
            </a:r>
            <a:r>
              <a:rPr lang="de-DE" sz="2000" dirty="0" smtClean="0">
                <a:solidFill>
                  <a:srgbClr val="1C3C72"/>
                </a:solidFill>
              </a:rPr>
              <a:t> </a:t>
            </a:r>
            <a:r>
              <a:rPr lang="de-DE" sz="2000" dirty="0" smtClean="0">
                <a:solidFill>
                  <a:srgbClr val="1C3C72"/>
                </a:solidFill>
              </a:rPr>
              <a:t>Skripte, </a:t>
            </a:r>
            <a:r>
              <a:rPr lang="de-DE" sz="2000" dirty="0" smtClean="0">
                <a:solidFill>
                  <a:srgbClr val="1C3C72"/>
                </a:solidFill>
              </a:rPr>
              <a:t>77 andere </a:t>
            </a:r>
            <a:r>
              <a:rPr lang="de-DE" sz="2000" dirty="0" smtClean="0">
                <a:solidFill>
                  <a:srgbClr val="1C3C72"/>
                </a:solidFill>
              </a:rPr>
              <a:t>Dateien </a:t>
            </a:r>
            <a:r>
              <a:rPr lang="de-DE" sz="2000" dirty="0" smtClean="0">
                <a:solidFill>
                  <a:srgbClr val="1C3C72"/>
                </a:solidFill>
              </a:rPr>
              <a:t>(Templates, CSS, JS, Bilder für Seitenlayout)</a:t>
            </a:r>
            <a:endParaRPr lang="de-DE" sz="2000" dirty="0" smtClean="0">
              <a:solidFill>
                <a:srgbClr val="1C3C72"/>
              </a:solidFill>
            </a:endParaRPr>
          </a:p>
          <a:p>
            <a:pPr lvl="1"/>
            <a:r>
              <a:rPr lang="de-DE" sz="2000" dirty="0" smtClean="0">
                <a:solidFill>
                  <a:srgbClr val="1C3C72"/>
                </a:solidFill>
              </a:rPr>
              <a:t>Gesamtgröße: </a:t>
            </a:r>
            <a:r>
              <a:rPr lang="de-DE" sz="2000" dirty="0" smtClean="0">
                <a:solidFill>
                  <a:srgbClr val="1C3C72"/>
                </a:solidFill>
              </a:rPr>
              <a:t>1.1 MB + Dokumentation</a:t>
            </a:r>
            <a:endParaRPr lang="de-DE" sz="2000" dirty="0" smtClean="0">
              <a:solidFill>
                <a:srgbClr val="1C3C72"/>
              </a:solidFill>
            </a:endParaRPr>
          </a:p>
          <a:p>
            <a:endParaRPr lang="de-DE" sz="1300" dirty="0" smtClean="0"/>
          </a:p>
          <a:p>
            <a:r>
              <a:rPr lang="de-DE" sz="2000" dirty="0" smtClean="0"/>
              <a:t>Geschätzte Arbeitszeit: </a:t>
            </a:r>
          </a:p>
          <a:p>
            <a:pPr lvl="1"/>
            <a:r>
              <a:rPr lang="de-DE" sz="2000" dirty="0" smtClean="0"/>
              <a:t> 400-450 Stunden</a:t>
            </a:r>
          </a:p>
          <a:p>
            <a:pPr>
              <a:buNone/>
            </a:pPr>
            <a:r>
              <a:rPr lang="de-DE" dirty="0" smtClean="0"/>
              <a:t>	</a:t>
            </a:r>
          </a:p>
          <a:p>
            <a:endParaRPr lang="de-DE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Abschließende Projektbewertung (1)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r>
              <a:rPr lang="de-DE" smtClean="0"/>
              <a:t>Seite </a:t>
            </a:r>
            <a:fld id="{15A61DA8-5DC3-4F4B-BB88-5AC4EE9DE40B}" type="slidenum">
              <a:rPr lang="de-DE" smtClean="0"/>
              <a:pPr/>
              <a:t>7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1547664" y="6395243"/>
            <a:ext cx="5832648" cy="365125"/>
          </a:xfrm>
        </p:spPr>
        <p:txBody>
          <a:bodyPr/>
          <a:lstStyle/>
          <a:p>
            <a:r>
              <a:rPr lang="de-DE" dirty="0" smtClean="0"/>
              <a:t>FG System – und Softwareengineering | Softwareprojekt | SS 2013 </a:t>
            </a:r>
          </a:p>
          <a:p>
            <a:r>
              <a:rPr lang="de-DE" b="1" dirty="0"/>
              <a:t>Daniel Seichter &amp; Niklas Engelhardt </a:t>
            </a:r>
            <a:r>
              <a:rPr lang="de-DE" dirty="0" smtClean="0"/>
              <a:t>| Webbasierende Sponsorendatenbank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2"/>
          </p:nvPr>
        </p:nvSpPr>
        <p:spPr>
          <a:xfrm>
            <a:off x="611560" y="1916832"/>
            <a:ext cx="7920000" cy="3925304"/>
          </a:xfrm>
        </p:spPr>
        <p:txBody>
          <a:bodyPr/>
          <a:lstStyle/>
          <a:p>
            <a:r>
              <a:rPr lang="de-DE" sz="2150" dirty="0"/>
              <a:t>Startschwierigkeiten überwunden:</a:t>
            </a:r>
            <a:endParaRPr lang="de-DE" sz="2150" dirty="0" smtClean="0"/>
          </a:p>
          <a:p>
            <a:pPr lvl="1"/>
            <a:r>
              <a:rPr lang="de-DE" sz="2150" dirty="0" smtClean="0"/>
              <a:t>unklare Kundenanforderungen im Lastenheft</a:t>
            </a:r>
          </a:p>
          <a:p>
            <a:pPr lvl="1"/>
            <a:r>
              <a:rPr lang="de-DE" sz="2150" dirty="0" smtClean="0"/>
              <a:t>Einarbeitungszeit (unterschiedliche Vorkenntnisse)</a:t>
            </a:r>
          </a:p>
          <a:p>
            <a:r>
              <a:rPr lang="de-DE" sz="2150" dirty="0" smtClean="0"/>
              <a:t>Auftretende Probleme gelöst: </a:t>
            </a:r>
          </a:p>
          <a:p>
            <a:pPr lvl="1"/>
            <a:r>
              <a:rPr lang="de-DE" sz="2150" dirty="0" smtClean="0"/>
              <a:t>Sonderzeichen, Zeichencodierungen</a:t>
            </a:r>
          </a:p>
          <a:p>
            <a:pPr lvl="1"/>
            <a:r>
              <a:rPr lang="de-DE" sz="2150" dirty="0" smtClean="0"/>
              <a:t>Browserkompatibilität</a:t>
            </a:r>
          </a:p>
          <a:p>
            <a:r>
              <a:rPr lang="de-DE" sz="2150" dirty="0" smtClean="0"/>
              <a:t>Zusätzliche Funktionen implementiert:</a:t>
            </a:r>
          </a:p>
          <a:p>
            <a:pPr lvl="1"/>
            <a:r>
              <a:rPr lang="de-DE" sz="2150" dirty="0" smtClean="0"/>
              <a:t>Backup-Funktion (Datensicherung</a:t>
            </a:r>
            <a:r>
              <a:rPr lang="de-DE" sz="2150" dirty="0" smtClean="0"/>
              <a:t>)</a:t>
            </a:r>
            <a:endParaRPr lang="de-DE" sz="2150" dirty="0" smtClean="0">
              <a:solidFill>
                <a:srgbClr val="FF0000"/>
              </a:solidFill>
            </a:endParaRPr>
          </a:p>
          <a:p>
            <a:pPr lvl="1"/>
            <a:r>
              <a:rPr lang="de-DE" sz="2150" dirty="0" smtClean="0"/>
              <a:t>Benutzung auch auf mobilen Endgeräten möglich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Abschließende Projektbewertung (2)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r>
              <a:rPr lang="de-DE" smtClean="0"/>
              <a:t>Seite </a:t>
            </a:r>
            <a:fld id="{15A61DA8-5DC3-4F4B-BB88-5AC4EE9DE40B}" type="slidenum">
              <a:rPr lang="de-DE" smtClean="0"/>
              <a:pPr/>
              <a:t>8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1547664" y="6395243"/>
            <a:ext cx="5832648" cy="365125"/>
          </a:xfrm>
        </p:spPr>
        <p:txBody>
          <a:bodyPr/>
          <a:lstStyle/>
          <a:p>
            <a:r>
              <a:rPr lang="de-DE" dirty="0" smtClean="0"/>
              <a:t>FG System – und Softwareengineering | Softwareprojekt | SS 2013 </a:t>
            </a:r>
          </a:p>
          <a:p>
            <a:r>
              <a:rPr lang="de-DE" b="1" dirty="0"/>
              <a:t>Daniel Seichter &amp; Niklas Engelhardt </a:t>
            </a:r>
            <a:r>
              <a:rPr lang="de-DE" dirty="0" smtClean="0"/>
              <a:t>| Webbasierende Sponsorendatenbank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2"/>
          </p:nvPr>
        </p:nvSpPr>
        <p:spPr>
          <a:xfrm>
            <a:off x="609619" y="1951968"/>
            <a:ext cx="7920000" cy="3600549"/>
          </a:xfrm>
        </p:spPr>
        <p:txBody>
          <a:bodyPr/>
          <a:lstStyle/>
          <a:p>
            <a:r>
              <a:rPr lang="de-DE" sz="2200" dirty="0" smtClean="0"/>
              <a:t>Alle Funktionen </a:t>
            </a:r>
            <a:r>
              <a:rPr lang="de-DE" sz="2200" u="sng" dirty="0" smtClean="0"/>
              <a:t>fristgerecht</a:t>
            </a:r>
            <a:r>
              <a:rPr lang="de-DE" sz="2200" dirty="0" smtClean="0"/>
              <a:t> implementiert, ausführlich getestet durch Entwickler und Kunde</a:t>
            </a:r>
          </a:p>
          <a:p>
            <a:endParaRPr lang="de-DE" sz="1600" dirty="0" smtClean="0"/>
          </a:p>
          <a:p>
            <a:r>
              <a:rPr lang="de-DE" sz="2200" dirty="0" smtClean="0"/>
              <a:t>Quelltext umfassend kommentiert &amp; </a:t>
            </a:r>
            <a:r>
              <a:rPr lang="de-DE" sz="2200" dirty="0" err="1" smtClean="0"/>
              <a:t>Doxygen</a:t>
            </a:r>
            <a:r>
              <a:rPr lang="de-DE" sz="2200" dirty="0" smtClean="0"/>
              <a:t>-Dokumentation erstellt</a:t>
            </a:r>
          </a:p>
          <a:p>
            <a:r>
              <a:rPr lang="de-DE" sz="2200" dirty="0" smtClean="0"/>
              <a:t>„Handbuch</a:t>
            </a:r>
            <a:r>
              <a:rPr lang="de-DE" sz="2200" dirty="0"/>
              <a:t>“ für Vereinswiki </a:t>
            </a:r>
            <a:r>
              <a:rPr lang="de-DE" sz="2200" dirty="0" smtClean="0"/>
              <a:t>verfasst</a:t>
            </a:r>
          </a:p>
          <a:p>
            <a:endParaRPr lang="de-DE" sz="1600" dirty="0" smtClean="0"/>
          </a:p>
          <a:p>
            <a:r>
              <a:rPr lang="de-DE" sz="2200" dirty="0" smtClean="0"/>
              <a:t>Stichtag Datenimport: 5. Juli </a:t>
            </a:r>
            <a:endParaRPr lang="de-DE" sz="2200" dirty="0"/>
          </a:p>
          <a:p>
            <a:r>
              <a:rPr lang="de-DE" sz="2200" dirty="0" smtClean="0"/>
              <a:t>Start Produktivphase: spätestens 12. Juli</a:t>
            </a:r>
          </a:p>
          <a:p>
            <a:endParaRPr lang="de-DE" sz="2200" dirty="0" smtClean="0"/>
          </a:p>
        </p:txBody>
      </p:sp>
    </p:spTree>
    <p:extLst>
      <p:ext uri="{BB962C8B-B14F-4D97-AF65-F5344CB8AC3E}">
        <p14:creationId xmlns:p14="http://schemas.microsoft.com/office/powerpoint/2010/main" val="42672704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211511"/>
            <a:ext cx="8224838" cy="1433513"/>
          </a:xfrm>
        </p:spPr>
        <p:txBody>
          <a:bodyPr/>
          <a:lstStyle/>
          <a:p>
            <a:r>
              <a:rPr lang="de-DE" dirty="0" smtClean="0"/>
              <a:t>Wir bedanken uns für Ihre Aufmerksamkeit!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r>
              <a:rPr lang="de-DE" smtClean="0"/>
              <a:t>Seite </a:t>
            </a:r>
            <a:fld id="{2856DF42-CF7A-47E7-9264-8B6E1BC6F8DF}" type="slidenum">
              <a:rPr lang="de-DE" smtClean="0"/>
              <a:pPr/>
              <a:t>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547664" y="6395243"/>
            <a:ext cx="5832648" cy="365125"/>
          </a:xfrm>
        </p:spPr>
        <p:txBody>
          <a:bodyPr/>
          <a:lstStyle/>
          <a:p>
            <a:r>
              <a:rPr lang="de-DE" dirty="0" smtClean="0"/>
              <a:t>FG System – und Softwareengineering | Softwareprojekt | SS 2013 </a:t>
            </a:r>
          </a:p>
          <a:p>
            <a:r>
              <a:rPr lang="de-DE" b="1" dirty="0"/>
              <a:t>Daniel Seichter &amp; Niklas Engelhardt </a:t>
            </a:r>
            <a:r>
              <a:rPr lang="de-DE" dirty="0" smtClean="0"/>
              <a:t>| Webbasierende Sponsorendatenbank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689894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Arial"/>
        <a:ea typeface="Lucida Sans Unicode"/>
        <a:cs typeface="Lucida Sans Unicode"/>
      </a:majorFont>
      <a:minorFont>
        <a:latin typeface="Arial"/>
        <a:ea typeface="Lucida Sans Unicode"/>
        <a:cs typeface="Lucida Sans Unicode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Lariss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issa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459</Words>
  <Application>Microsoft Macintosh PowerPoint</Application>
  <PresentationFormat>Bildschirmpräsentation (4:3)</PresentationFormat>
  <Paragraphs>108</Paragraphs>
  <Slides>9</Slides>
  <Notes>9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9</vt:i4>
      </vt:variant>
    </vt:vector>
  </HeadingPairs>
  <TitlesOfParts>
    <vt:vector size="10" baseType="lpstr">
      <vt:lpstr>Larissa</vt:lpstr>
      <vt:lpstr>PowerPoint-Präsentation</vt:lpstr>
      <vt:lpstr>Gliederung</vt:lpstr>
      <vt:lpstr>Thema</vt:lpstr>
      <vt:lpstr>Komponenten</vt:lpstr>
      <vt:lpstr>Produktvorstellung</vt:lpstr>
      <vt:lpstr>Statistiken</vt:lpstr>
      <vt:lpstr>Abschließende Projektbewertung (1)</vt:lpstr>
      <vt:lpstr>Abschließende Projektbewertung (2)</vt:lpstr>
      <vt:lpstr>Wir bedanken uns für Ihre Aufmerksamkeit!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Alexander Vorndran</dc:creator>
  <cp:lastModifiedBy>Daniel Seichter</cp:lastModifiedBy>
  <cp:revision>239</cp:revision>
  <cp:lastPrinted>1601-01-01T00:00:00Z</cp:lastPrinted>
  <dcterms:created xsi:type="dcterms:W3CDTF">2008-09-25T09:57:29Z</dcterms:created>
  <dcterms:modified xsi:type="dcterms:W3CDTF">2013-07-03T01:20:33Z</dcterms:modified>
</cp:coreProperties>
</file>